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0" r:id="rId7"/>
    <p:sldId id="264" r:id="rId8"/>
    <p:sldId id="263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itz,John" initials="S" lastIdx="1" clrIdx="0">
    <p:extLst>
      <p:ext uri="{19B8F6BF-5375-455C-9EA6-DF929625EA0E}">
        <p15:presenceInfo xmlns:p15="http://schemas.microsoft.com/office/powerpoint/2012/main" userId="S::jrs488@drexel.edu::9ca31299-a77f-4ff9-80fa-f67b54a8f2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F670-2AD8-409B-9CF8-B5DB31474209}" type="datetimeFigureOut">
              <a:rPr lang="en-US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66182-AE2D-4FE8-B262-B56079E0F1E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cs typeface="Calibri"/>
              </a:rPr>
              <a:t>An automated metagenome binning software that integrates empirical probabilistic distances of genome abundance and tetranucleotide frequency for accurate metagenome binning</a:t>
            </a:r>
          </a:p>
          <a:p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sz="1200">
                <a:cs typeface="Calibri"/>
              </a:rPr>
              <a:t>It outperforms alternative methods in accuracy and computational efficiency on both synthetic and real metagenome datasets.</a:t>
            </a:r>
          </a:p>
          <a:p>
            <a:pPr marL="171450" indent="-171450">
              <a:buFontTx/>
              <a:buChar char="-"/>
            </a:pPr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- It automatically forms hundreds of high-quality genome bins on a very large assembly consisting millions of contigs in a matter of hours on a single node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66182-AE2D-4FE8-B262-B56079E0F1E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in the preprocessing step before using </a:t>
            </a:r>
            <a:r>
              <a:rPr lang="en-US" err="1"/>
              <a:t>MetaBAT</a:t>
            </a:r>
            <a:r>
              <a:rPr lang="en-US"/>
              <a:t> for binning</a:t>
            </a:r>
          </a:p>
          <a:p>
            <a:r>
              <a:rPr lang="en-US"/>
              <a:t>Gather sample from multiple site and variety of organism</a:t>
            </a:r>
          </a:p>
          <a:p>
            <a:r>
              <a:rPr lang="en-US"/>
              <a:t>Then parse them into a metagenome libraries and initialize it for processing with </a:t>
            </a:r>
            <a:r>
              <a:rPr lang="en-US" err="1"/>
              <a:t>MetaBAT</a:t>
            </a:r>
            <a:endParaRPr lang="en-US"/>
          </a:p>
          <a:p>
            <a:endParaRPr lang="en-US"/>
          </a:p>
          <a:p>
            <a:r>
              <a:rPr lang="en-US"/>
              <a:t>Using </a:t>
            </a:r>
            <a:r>
              <a:rPr lang="en-US" err="1"/>
              <a:t>MetaBAt</a:t>
            </a:r>
            <a:r>
              <a:rPr lang="en-US"/>
              <a:t> it will calculate the </a:t>
            </a:r>
            <a:r>
              <a:rPr lang="en-US" err="1"/>
              <a:t>TetraNucleotides</a:t>
            </a:r>
            <a:r>
              <a:rPr lang="en-US"/>
              <a:t> Frequency probability distance and the Abundance distance probability</a:t>
            </a:r>
          </a:p>
          <a:p>
            <a:r>
              <a:rPr lang="en-US"/>
              <a:t>To generate the pairwise distance matrix and from accurate bin of each organism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66182-AE2D-4FE8-B262-B56079E0F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3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66182-AE2D-4FE8-B262-B56079E0F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7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  Mu  Sigma</a:t>
            </a:r>
          </a:p>
          <a:p>
            <a:endParaRPr lang="en-US"/>
          </a:p>
          <a:p>
            <a:r>
              <a:rPr lang="en-US"/>
              <a:t>Mu mean coverage</a:t>
            </a:r>
          </a:p>
          <a:p>
            <a:r>
              <a:rPr lang="en-US"/>
              <a:t>Sigma variance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Suppose two contigs have the mean coverage of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baseline="-25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baseline="-25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variances of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σ21σ12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σ22σ22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we defined the abundance distance as the non-shared area of two normal distributions of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baseline="-25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σ21)σ12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baseline="-25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σ22)σ22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66182-AE2D-4FE8-B262-B56079E0F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0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9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74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8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0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489285-A154-41D2-9FFE-1AD37DEFD689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85C633-5623-44A2-A56C-B826AD9CBB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-cicese-metagenomics.readthedocs.io/en/latest/binning.html" TargetMode="External"/><Relationship Id="rId2" Type="http://schemas.openxmlformats.org/officeDocument/2006/relationships/hyperlink" Target="https://doi.org/10.7717/peerj.116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base.u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BBBA-DCC1-4936-B42F-E0152AFB4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Metagenomic Binning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D0638-18D3-4F33-A0BD-793DB8F63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Hoa Nguyen, John Seitz, Joshua shelly</a:t>
            </a:r>
          </a:p>
        </p:txBody>
      </p:sp>
    </p:spTree>
    <p:extLst>
      <p:ext uri="{BB962C8B-B14F-4D97-AF65-F5344CB8AC3E}">
        <p14:creationId xmlns:p14="http://schemas.microsoft.com/office/powerpoint/2010/main" val="286906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98D-300F-40B2-BA6C-1D3238C4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6561"/>
            <a:ext cx="10058400" cy="1450757"/>
          </a:xfrm>
        </p:spPr>
        <p:txBody>
          <a:bodyPr/>
          <a:lstStyle/>
          <a:p>
            <a:r>
              <a:rPr lang="en-US" err="1"/>
              <a:t>KBase</a:t>
            </a:r>
            <a:r>
              <a:rPr lang="en-US"/>
              <a:t>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B071B8-C3DE-4273-A585-BA8CF14BD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7635"/>
              </p:ext>
            </p:extLst>
          </p:nvPr>
        </p:nvGraphicFramePr>
        <p:xfrm>
          <a:off x="1920034" y="177869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94270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35018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7772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MetaBAT2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MaxBin2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3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contigs: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705871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705871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3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Binned Contigs: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56704 (8.03%)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213053 (30.18%)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05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Bins: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1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Run Time: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3h 54m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8h 18m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6885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86D7A29A-410E-4E7F-A2F8-05116CEED060}"/>
              </a:ext>
            </a:extLst>
          </p:cNvPr>
          <p:cNvSpPr txBox="1">
            <a:spLocks/>
          </p:cNvSpPr>
          <p:nvPr/>
        </p:nvSpPr>
        <p:spPr>
          <a:xfrm>
            <a:off x="275203" y="4467189"/>
            <a:ext cx="3289662" cy="513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Visualization with </a:t>
            </a:r>
            <a:r>
              <a:rPr lang="en-US" sz="3200" err="1"/>
              <a:t>CheckM</a:t>
            </a:r>
            <a:endParaRPr lang="en-US" sz="3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2EEF5E-6EAA-4E89-BD2C-24E2F38F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45" y="3824752"/>
            <a:ext cx="7113626" cy="23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E53A-42C4-4830-86AB-8B722BE2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Proteus Binning Demo</a:t>
            </a:r>
          </a:p>
        </p:txBody>
      </p:sp>
      <p:pic>
        <p:nvPicPr>
          <p:cNvPr id="1026" name="Picture 2" descr="URCFwiki">
            <a:extLst>
              <a:ext uri="{FF2B5EF4-FFF2-40B4-BE49-F238E27FC236}">
                <a16:creationId xmlns:a16="http://schemas.microsoft.com/office/drawing/2014/main" id="{A34C8D2D-9634-4D3E-9926-206E34A2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55" y="2343509"/>
            <a:ext cx="2648690" cy="279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3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F675-DE28-4E05-9D66-3AAC81BC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879C-9E91-46A4-82C5-91D113CD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1) Kang DD, </a:t>
            </a:r>
            <a:r>
              <a:rPr lang="en-US" err="1"/>
              <a:t>Froula</a:t>
            </a:r>
            <a:r>
              <a:rPr lang="en-US"/>
              <a:t> J, Egan R, Wang Z. 2015. </a:t>
            </a:r>
            <a:r>
              <a:rPr lang="en-US" err="1"/>
              <a:t>MetaBAT</a:t>
            </a:r>
            <a:r>
              <a:rPr lang="en-US"/>
              <a:t>, an efficient tool for accurately reconstructing single genomes from complex microbial communities. </a:t>
            </a:r>
            <a:r>
              <a:rPr lang="en-US" i="1" err="1"/>
              <a:t>PeerJ</a:t>
            </a:r>
            <a:r>
              <a:rPr lang="en-US"/>
              <a:t> 3:e1165 </a:t>
            </a:r>
            <a:r>
              <a:rPr lang="en-US">
                <a:hlinkClick r:id="rId2"/>
              </a:rPr>
              <a:t>https://doi.org/10.7717/peerj.1165</a:t>
            </a:r>
            <a:endParaRPr lang="en-US"/>
          </a:p>
          <a:p>
            <a:r>
              <a:rPr lang="en-US"/>
              <a:t>2) Binning using </a:t>
            </a:r>
            <a:r>
              <a:rPr lang="en-US" err="1"/>
              <a:t>MetaBAT</a:t>
            </a:r>
            <a:r>
              <a:rPr lang="en-US"/>
              <a:t> and </a:t>
            </a:r>
            <a:r>
              <a:rPr lang="en-US" err="1"/>
              <a:t>MaxBin</a:t>
            </a:r>
            <a:r>
              <a:rPr lang="en-US"/>
              <a:t> from command line </a:t>
            </a:r>
            <a:r>
              <a:rPr lang="en-US">
                <a:hlinkClick r:id="rId3"/>
              </a:rPr>
              <a:t>https://2017-cicese-metagenomics.readthedocs.io/en/latest/binning.html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1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85BE-43D9-404A-9989-B70B9A2C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Metagenomic Binning?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B183F-E068-4E9C-B29A-51A2006A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24773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Metagenomic samples can contain reads from a large variety of organisms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 example, in a single sample of soil, there can be over 10,000 different types of organisms, of course each has its own unique genome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Typically the obtained sequences are not complete, which makes it hard to assemble individual genes,</a:t>
            </a:r>
            <a:r>
              <a:rPr lang="en-US" baseline="30000" dirty="0"/>
              <a:t> </a:t>
            </a:r>
            <a:r>
              <a:rPr lang="en-US" dirty="0"/>
              <a:t>much less recovering the full genomes of each organism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Thus, binning techniques represent a "best effort" to identify reads / contigs with certain groups of organisms designated as OTUs</a:t>
            </a:r>
          </a:p>
        </p:txBody>
      </p:sp>
    </p:spTree>
    <p:extLst>
      <p:ext uri="{BB962C8B-B14F-4D97-AF65-F5344CB8AC3E}">
        <p14:creationId xmlns:p14="http://schemas.microsoft.com/office/powerpoint/2010/main" val="3819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8E67-3AF0-4597-86C1-888C65EC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MetaBAT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BE079-A3AF-4556-AA70-E23CB439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sz="3200">
                <a:cs typeface="Calibri"/>
              </a:rPr>
              <a:t>- Automated binning software that uses empirical </a:t>
            </a:r>
            <a:r>
              <a:rPr lang="en-US" sz="3200" u="sng">
                <a:cs typeface="Calibri"/>
              </a:rPr>
              <a:t>probabilistic distances of genome abundance </a:t>
            </a:r>
            <a:r>
              <a:rPr lang="en-US" sz="3200">
                <a:cs typeface="Calibri"/>
              </a:rPr>
              <a:t>and </a:t>
            </a:r>
            <a:r>
              <a:rPr lang="en-US" sz="3200" u="sng">
                <a:cs typeface="Calibri"/>
              </a:rPr>
              <a:t>tetranucleotide frequency</a:t>
            </a:r>
            <a:r>
              <a:rPr lang="en-US" sz="3200">
                <a:cs typeface="Calibri"/>
              </a:rPr>
              <a:t> for accurate metagenome binning</a:t>
            </a:r>
          </a:p>
          <a:p>
            <a:r>
              <a:rPr lang="en-US" sz="3200">
                <a:cs typeface="Calibri"/>
              </a:rPr>
              <a:t>- High accuracy and computational efficiency on both synthetic and real metagenome datasets.</a:t>
            </a:r>
          </a:p>
          <a:p>
            <a:r>
              <a:rPr lang="en-US" sz="3200">
                <a:cs typeface="Calibri"/>
              </a:rPr>
              <a:t>- Forms hundreds of high-quality genome bins on a very large assembly consisting millions of contigs on a single node.</a:t>
            </a:r>
          </a:p>
          <a:p>
            <a:pPr marL="0" indent="0">
              <a:buNone/>
            </a:pP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09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9854-5115-42BB-AA2A-F432416D1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56565"/>
            <a:ext cx="9004347" cy="913393"/>
          </a:xfrm>
        </p:spPr>
        <p:txBody>
          <a:bodyPr/>
          <a:lstStyle/>
          <a:p>
            <a:r>
              <a:rPr lang="en-US" err="1"/>
              <a:t>MetaBAT</a:t>
            </a:r>
            <a:r>
              <a:rPr lang="en-US"/>
              <a:t>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8F7105-F59A-4A78-B3AE-51806F96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19" y="776321"/>
            <a:ext cx="8775833" cy="553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BBE-94D4-4819-BBA2-252C19BF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Tetranucleotide frequency probability distance (TDP)</a:t>
            </a:r>
          </a:p>
        </p:txBody>
      </p:sp>
      <p:pic>
        <p:nvPicPr>
          <p:cNvPr id="8" name="Picture 8" descr="A picture containing red&#10;&#10;Description generated with very high confidence">
            <a:extLst>
              <a:ext uri="{FF2B5EF4-FFF2-40B4-BE49-F238E27FC236}">
                <a16:creationId xmlns:a16="http://schemas.microsoft.com/office/drawing/2014/main" id="{CA1B9046-93B8-4696-9688-973B4B52A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715" y="1737360"/>
            <a:ext cx="9840582" cy="18456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B5BD7-EA41-4450-9173-FFC8622CE34E}"/>
              </a:ext>
            </a:extLst>
          </p:cNvPr>
          <p:cNvSpPr txBox="1"/>
          <p:nvPr/>
        </p:nvSpPr>
        <p:spPr>
          <a:xfrm>
            <a:off x="1207363" y="3835153"/>
            <a:ext cx="10168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 or R </a:t>
            </a:r>
            <a:r>
              <a:rPr lang="en-US" sz="2800">
                <a:sym typeface="Wingdings" panose="05000000000000000000" pitchFamily="2" charset="2"/>
              </a:rPr>
              <a:t> Cases where two contigs are from different inter or the same intra species respectively</a:t>
            </a:r>
          </a:p>
          <a:p>
            <a:endParaRPr lang="en-US" sz="2800">
              <a:sym typeface="Wingdings" panose="05000000000000000000" pitchFamily="2" charset="2"/>
            </a:endParaRPr>
          </a:p>
          <a:p>
            <a:r>
              <a:rPr lang="en-US" sz="2800">
                <a:sym typeface="Wingdings" panose="05000000000000000000" pitchFamily="2" charset="2"/>
              </a:rPr>
              <a:t>D  Euclidean TNF distance between two contigs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2505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D228-5570-4009-A70F-24B46725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/>
            </a:br>
            <a:r>
              <a:rPr lang="en-US" b="1"/>
              <a:t>Abundance distance probability (ADP)</a:t>
            </a:r>
            <a:br>
              <a:rPr lang="en-US" b="1"/>
            </a:b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1B1EA-810C-48E9-B5EB-A0DA8AADB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440" y="1737360"/>
            <a:ext cx="10546080" cy="1691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032CA-C65E-415E-86EF-7FE86FEC27FF}"/>
              </a:ext>
            </a:extLst>
          </p:cNvPr>
          <p:cNvSpPr txBox="1"/>
          <p:nvPr/>
        </p:nvSpPr>
        <p:spPr>
          <a:xfrm>
            <a:off x="776769" y="4081806"/>
            <a:ext cx="11044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/>
              <a:t>ϕ</a:t>
            </a:r>
            <a:r>
              <a:rPr lang="en-US" sz="3200"/>
              <a:t> represents a normal distribution having two parameters </a:t>
            </a:r>
            <a:r>
              <a:rPr lang="en-US" sz="3200" i="1"/>
              <a:t>μ</a:t>
            </a:r>
            <a:r>
              <a:rPr lang="en-US" sz="3200"/>
              <a:t> and </a:t>
            </a:r>
            <a:r>
              <a:rPr lang="en-US" sz="3200" i="1"/>
              <a:t>σ</a:t>
            </a:r>
            <a:r>
              <a:rPr lang="en-US" sz="3200" baseline="30000"/>
              <a:t>2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0981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E1C3-080A-4B48-A7C1-91ACDAA0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KBase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A0843-6AF6-48E3-9AD9-9511CB3C1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66198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 </a:t>
            </a:r>
            <a:r>
              <a:rPr lang="en-US" err="1"/>
              <a:t>KBase</a:t>
            </a:r>
            <a:r>
              <a:rPr lang="en-US"/>
              <a:t> is a free to use platform to analyze/model biological functions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 Maintained by the U.S. Department of Energy – Systems Biology Knowledgebase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 Integrates all tools/data/</a:t>
            </a:r>
            <a:r>
              <a:rPr lang="en-US" err="1"/>
              <a:t>etc</a:t>
            </a:r>
            <a:r>
              <a:rPr lang="en-US"/>
              <a:t> into a single GUI built off the </a:t>
            </a:r>
            <a:r>
              <a:rPr lang="en-US" err="1"/>
              <a:t>Jupyter</a:t>
            </a:r>
            <a:r>
              <a:rPr lang="en-US"/>
              <a:t> Notebook – extremely user friendly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 Completely open source (on </a:t>
            </a:r>
            <a:r>
              <a:rPr lang="en-US" err="1"/>
              <a:t>Github</a:t>
            </a:r>
            <a:r>
              <a:rPr lang="en-US"/>
              <a:t>!) with relaxed usage requirements – can easily share results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71D93F-9487-4FC7-A631-10FD7EA0D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4" y="194927"/>
            <a:ext cx="5798114" cy="59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21F5-C178-4390-8A97-4F1659F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Kbase</a:t>
            </a:r>
            <a:r>
              <a:rPr lang="en-US"/>
              <a:t> Demo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FC0BB-565F-495E-A499-D6C728FA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To begin binning, first make sure your data is in the correct formats (unzip first!)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KBase</a:t>
            </a:r>
            <a:r>
              <a:rPr lang="en-US" dirty="0"/>
              <a:t> requires 1 Assembly file (in .FASTA format) and at least 2 Reads files (1 Forward, 1 Reverse to assemble into paired-end reads, must be in FASTQ format)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FASTQ is an extension of FASTA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Both file formats include description and sequence 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FASTQ also includes quality scores for sequences – Cannot convert FASTA -&gt; FASTQ</a:t>
            </a:r>
          </a:p>
        </p:txBody>
      </p:sp>
      <p:pic>
        <p:nvPicPr>
          <p:cNvPr id="2050" name="Picture 2" descr="7.1 FASTA and FASTQ formats | Computational Genomics with R">
            <a:extLst>
              <a:ext uri="{FF2B5EF4-FFF2-40B4-BE49-F238E27FC236}">
                <a16:creationId xmlns:a16="http://schemas.microsoft.com/office/drawing/2014/main" id="{011C8762-7C03-4E7F-9F2E-C985F100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4072955"/>
            <a:ext cx="9413907" cy="221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2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25A9-C16F-4DA8-93B2-A4C3A344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Kbase</a:t>
            </a:r>
            <a:r>
              <a:rPr lang="en-US" dirty="0"/>
              <a:t> Binning Demo  </a:t>
            </a:r>
            <a:r>
              <a:rPr lang="en-US" sz="2000" dirty="0">
                <a:hlinkClick r:id="rId2"/>
              </a:rPr>
              <a:t>https://www.kbase.us/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B75FB-32C8-4E78-AE4F-C7ABE60C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19" y="1962916"/>
            <a:ext cx="8207162" cy="39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02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44</TotalTime>
  <Words>682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Retrospect</vt:lpstr>
      <vt:lpstr>Metagenomic Binning </vt:lpstr>
      <vt:lpstr>What is Metagenomic Binning?</vt:lpstr>
      <vt:lpstr>MetaBAT</vt:lpstr>
      <vt:lpstr>MetaBAT Pipeline</vt:lpstr>
      <vt:lpstr>Tetranucleotide frequency probability distance (TDP)</vt:lpstr>
      <vt:lpstr> Abundance distance probability (ADP) </vt:lpstr>
      <vt:lpstr>KBase</vt:lpstr>
      <vt:lpstr>Kbase Demo Background</vt:lpstr>
      <vt:lpstr>Kbase Binning Demo  https://www.kbase.us/</vt:lpstr>
      <vt:lpstr>KBase Results</vt:lpstr>
      <vt:lpstr>Proteus Binning 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 Nguyen</dc:creator>
  <cp:lastModifiedBy>jseitz4@gmail.com</cp:lastModifiedBy>
  <cp:revision>2</cp:revision>
  <dcterms:created xsi:type="dcterms:W3CDTF">2020-05-11T19:58:09Z</dcterms:created>
  <dcterms:modified xsi:type="dcterms:W3CDTF">2020-05-19T17:40:53Z</dcterms:modified>
</cp:coreProperties>
</file>